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173939-4851-494D-8A3E-B0C5F0F3140C}">
          <p14:sldIdLst>
            <p14:sldId id="256"/>
          </p14:sldIdLst>
        </p14:section>
      </p14:sectionLst>
    </p:ext>
    <p:ext uri="{EFAFB233-063F-42B5-8137-9DF3F51BA10A}">
      <p15:sldGuideLst xmlns:p15="http://schemas.microsoft.com/office/powerpoint/2012/main">
        <p15:guide id="1" orient="horz" pos="8943">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A020"/>
    <a:srgbClr val="2C7799"/>
    <a:srgbClr val="7F5929"/>
    <a:srgbClr val="FFC900"/>
    <a:srgbClr val="FCBD24"/>
    <a:srgbClr val="EAFBA1"/>
    <a:srgbClr val="F7BC2B"/>
    <a:srgbClr val="93B648"/>
    <a:srgbClr val="708B39"/>
    <a:srgbClr val="F3AF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936" autoAdjust="0"/>
    <p:restoredTop sz="50000" autoAdjust="0"/>
  </p:normalViewPr>
  <p:slideViewPr>
    <p:cSldViewPr snapToGrid="0" snapToObjects="1">
      <p:cViewPr>
        <p:scale>
          <a:sx n="33" d="100"/>
          <a:sy n="33" d="100"/>
        </p:scale>
        <p:origin x="152" y="-1312"/>
      </p:cViewPr>
      <p:guideLst>
        <p:guide orient="horz" pos="8943"/>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4/10/18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4/10/18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4/10/18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4/10/18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4/10/18</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0" y="26824280"/>
            <a:ext cx="39177847" cy="6111743"/>
          </a:xfrm>
          <a:prstGeom prst="rect">
            <a:avLst/>
          </a:prstGeom>
        </p:spPr>
      </p:pic>
      <p:sp>
        <p:nvSpPr>
          <p:cNvPr id="10" name="TextBox 9"/>
          <p:cNvSpPr txBox="1"/>
          <p:nvPr/>
        </p:nvSpPr>
        <p:spPr>
          <a:xfrm>
            <a:off x="466183" y="1918604"/>
            <a:ext cx="21151344" cy="2616807"/>
          </a:xfrm>
          <a:prstGeom prst="rect">
            <a:avLst/>
          </a:prstGeom>
          <a:noFill/>
        </p:spPr>
        <p:txBody>
          <a:bodyPr wrap="square" rtlCol="0">
            <a:spAutoFit/>
          </a:bodyPr>
          <a:lstStyle/>
          <a:p>
            <a:pPr algn="ctr">
              <a:lnSpc>
                <a:spcPct val="80000"/>
              </a:lnSpc>
            </a:pPr>
            <a:r>
              <a:rPr lang="en-US" sz="13000" b="1" spc="60" dirty="0" err="1"/>
              <a:t>PenBox</a:t>
            </a:r>
            <a:r>
              <a:rPr lang="en-US" sz="13000" b="1" spc="60" dirty="0"/>
              <a:t> </a:t>
            </a:r>
            <a:br>
              <a:rPr lang="en-US" sz="7200" b="1" spc="60" dirty="0"/>
            </a:br>
            <a:r>
              <a:rPr lang="en-US" sz="7200" b="1" spc="60" dirty="0"/>
              <a:t> Affordable penetration testing for small businesses. </a:t>
            </a:r>
            <a:endParaRPr lang="en-US" sz="6000" dirty="0">
              <a:solidFill>
                <a:srgbClr val="000000"/>
              </a:solidFill>
            </a:endParaRPr>
          </a:p>
        </p:txBody>
      </p:sp>
      <p:sp>
        <p:nvSpPr>
          <p:cNvPr id="11" name="Rectangle 10"/>
          <p:cNvSpPr/>
          <p:nvPr/>
        </p:nvSpPr>
        <p:spPr>
          <a:xfrm>
            <a:off x="896387" y="4621562"/>
            <a:ext cx="20109431" cy="707886"/>
          </a:xfrm>
          <a:prstGeom prst="rect">
            <a:avLst/>
          </a:prstGeom>
        </p:spPr>
        <p:txBody>
          <a:bodyPr wrap="square">
            <a:spAutoFit/>
          </a:bodyPr>
          <a:lstStyle/>
          <a:p>
            <a:pPr algn="ctr"/>
            <a:r>
              <a:rPr lang="en-US" sz="4000" b="1" dirty="0"/>
              <a:t>Anson </a:t>
            </a:r>
            <a:r>
              <a:rPr lang="en-US" sz="4000" b="1" dirty="0" err="1"/>
              <a:t>Lichtfuss</a:t>
            </a:r>
            <a:r>
              <a:rPr lang="en-US" sz="4000" b="1" dirty="0"/>
              <a:t>, Talon </a:t>
            </a:r>
            <a:r>
              <a:rPr lang="en-US" sz="4000" b="1" dirty="0" err="1"/>
              <a:t>Marquard</a:t>
            </a:r>
            <a:r>
              <a:rPr lang="en-US" sz="4000" b="1" dirty="0"/>
              <a:t>, Eric Mill, Spencer </a:t>
            </a:r>
            <a:r>
              <a:rPr lang="en-US" sz="4000" b="1" dirty="0" err="1"/>
              <a:t>Ollila</a:t>
            </a:r>
            <a:r>
              <a:rPr lang="en-US" sz="4000" b="1" dirty="0"/>
              <a:t>, and Jacob Wild</a:t>
            </a:r>
          </a:p>
        </p:txBody>
      </p:sp>
      <p:sp>
        <p:nvSpPr>
          <p:cNvPr id="62" name="TextBox 61"/>
          <p:cNvSpPr txBox="1"/>
          <p:nvPr/>
        </p:nvSpPr>
        <p:spPr>
          <a:xfrm>
            <a:off x="5353493" y="634778"/>
            <a:ext cx="12006878" cy="1261884"/>
          </a:xfrm>
          <a:prstGeom prst="rect">
            <a:avLst/>
          </a:prstGeom>
          <a:noFill/>
        </p:spPr>
        <p:txBody>
          <a:bodyPr wrap="none" rtlCol="0">
            <a:spAutoFit/>
          </a:bodyPr>
          <a:lstStyle/>
          <a:p>
            <a:pPr algn="ctr"/>
            <a:r>
              <a:rPr lang="en-US" sz="7600" b="1" dirty="0">
                <a:solidFill>
                  <a:schemeClr val="tx1">
                    <a:lumMod val="50000"/>
                    <a:lumOff val="50000"/>
                  </a:schemeClr>
                </a:solidFill>
                <a:latin typeface="Avenir Book"/>
                <a:cs typeface="Avenir Book"/>
              </a:rPr>
              <a:t>Spring 2018 | Final Projects</a:t>
            </a:r>
          </a:p>
        </p:txBody>
      </p:sp>
      <p:sp>
        <p:nvSpPr>
          <p:cNvPr id="48" name="Rectangle 47"/>
          <p:cNvSpPr/>
          <p:nvPr/>
        </p:nvSpPr>
        <p:spPr>
          <a:xfrm>
            <a:off x="466183" y="5307086"/>
            <a:ext cx="21178817" cy="707886"/>
          </a:xfrm>
          <a:prstGeom prst="rect">
            <a:avLst/>
          </a:prstGeom>
        </p:spPr>
        <p:txBody>
          <a:bodyPr wrap="square">
            <a:spAutoFit/>
          </a:bodyPr>
          <a:lstStyle/>
          <a:p>
            <a:r>
              <a:rPr lang="en-US" sz="4000" b="1" u="sng" dirty="0">
                <a:solidFill>
                  <a:srgbClr val="F3A020"/>
                </a:solidFill>
              </a:rPr>
              <a:t>alichtf1@uwyo.edu, tmarquar@uwyo.edu, emill@uwyo.edu, sollila@uwyo.edu, jwild1@uwyo.edu</a:t>
            </a:r>
            <a:endParaRPr lang="en-US" sz="4000" b="1" dirty="0">
              <a:solidFill>
                <a:srgbClr val="F3A020"/>
              </a:solidFill>
            </a:endParaRPr>
          </a:p>
        </p:txBody>
      </p:sp>
      <p:sp>
        <p:nvSpPr>
          <p:cNvPr id="83" name="Rectangle 82"/>
          <p:cNvSpPr/>
          <p:nvPr/>
        </p:nvSpPr>
        <p:spPr>
          <a:xfrm>
            <a:off x="707810" y="6040062"/>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Motivation/Abstract</a:t>
            </a:r>
          </a:p>
        </p:txBody>
      </p:sp>
      <p:sp>
        <p:nvSpPr>
          <p:cNvPr id="13" name="Rectangle 12"/>
          <p:cNvSpPr/>
          <p:nvPr/>
        </p:nvSpPr>
        <p:spPr>
          <a:xfrm>
            <a:off x="466183" y="6905032"/>
            <a:ext cx="20968083" cy="4098090"/>
          </a:xfrm>
          <a:prstGeom prst="rect">
            <a:avLst/>
          </a:prstGeom>
        </p:spPr>
        <p:txBody>
          <a:bodyPr wrap="square">
            <a:noAutofit/>
          </a:bodyPr>
          <a:lstStyle/>
          <a:p>
            <a:pPr algn="ctr"/>
            <a:endParaRPr lang="en-US" sz="5000" b="1" dirty="0"/>
          </a:p>
        </p:txBody>
      </p:sp>
      <p:sp>
        <p:nvSpPr>
          <p:cNvPr id="21" name="Rectangle 20"/>
          <p:cNvSpPr/>
          <p:nvPr/>
        </p:nvSpPr>
        <p:spPr>
          <a:xfrm>
            <a:off x="544397" y="11923807"/>
            <a:ext cx="20461422" cy="7662068"/>
          </a:xfrm>
          <a:prstGeom prst="rect">
            <a:avLst/>
          </a:prstGeom>
        </p:spPr>
        <p:txBody>
          <a:bodyPr wrap="square">
            <a:noAutofit/>
          </a:bodyPr>
          <a:lstStyle/>
          <a:p>
            <a:endParaRPr lang="en-US" sz="4000" dirty="0"/>
          </a:p>
        </p:txBody>
      </p:sp>
      <p:sp>
        <p:nvSpPr>
          <p:cNvPr id="22" name="Rectangle 21"/>
          <p:cNvSpPr/>
          <p:nvPr/>
        </p:nvSpPr>
        <p:spPr>
          <a:xfrm>
            <a:off x="19386032" y="31253292"/>
            <a:ext cx="24190843" cy="1200329"/>
          </a:xfrm>
          <a:prstGeom prst="rect">
            <a:avLst/>
          </a:prstGeom>
        </p:spPr>
        <p:txBody>
          <a:bodyPr wrap="square">
            <a:spAutoFit/>
          </a:bodyPr>
          <a:lstStyle/>
          <a:p>
            <a:r>
              <a:rPr lang="is-IS" sz="3600" dirty="0"/>
              <a:t>Acknowledgements </a:t>
            </a:r>
          </a:p>
          <a:p>
            <a:r>
              <a:rPr lang="is-IS" sz="3600" b="1" i="1">
                <a:solidFill>
                  <a:srgbClr val="FF0000"/>
                </a:solidFill>
              </a:rPr>
              <a:t>BOB AND FRED.</a:t>
            </a:r>
            <a:endParaRPr lang="is-IS" sz="3600" b="1" i="1" dirty="0">
              <a:solidFill>
                <a:srgbClr val="FF0000"/>
              </a:solidFill>
            </a:endParaRPr>
          </a:p>
        </p:txBody>
      </p:sp>
      <p:sp>
        <p:nvSpPr>
          <p:cNvPr id="23" name="Rectangle 22"/>
          <p:cNvSpPr/>
          <p:nvPr/>
        </p:nvSpPr>
        <p:spPr>
          <a:xfrm>
            <a:off x="695856" y="11667054"/>
            <a:ext cx="2019138" cy="1862048"/>
          </a:xfrm>
          <a:prstGeom prst="rect">
            <a:avLst/>
          </a:prstGeom>
        </p:spPr>
        <p:txBody>
          <a:bodyPr wrap="square">
            <a:spAutoFit/>
          </a:bodyPr>
          <a:lstStyle/>
          <a:p>
            <a:r>
              <a:rPr lang="en-US" sz="11500" b="1" dirty="0">
                <a:solidFill>
                  <a:srgbClr val="F3A020"/>
                </a:solidFill>
              </a:rPr>
              <a:t>C</a:t>
            </a:r>
            <a:endParaRPr lang="en-US" sz="13800" dirty="0">
              <a:solidFill>
                <a:srgbClr val="F3A020"/>
              </a:solidFill>
            </a:endParaRPr>
          </a:p>
        </p:txBody>
      </p:sp>
      <p:sp>
        <p:nvSpPr>
          <p:cNvPr id="47" name="Rectangle 46"/>
          <p:cNvSpPr/>
          <p:nvPr/>
        </p:nvSpPr>
        <p:spPr>
          <a:xfrm>
            <a:off x="22448409" y="1724314"/>
            <a:ext cx="20497806" cy="2693535"/>
          </a:xfrm>
          <a:prstGeom prst="rect">
            <a:avLst/>
          </a:prstGeom>
        </p:spPr>
        <p:txBody>
          <a:bodyPr wrap="square">
            <a:noAutofit/>
          </a:bodyPr>
          <a:lstStyle/>
          <a:p>
            <a:r>
              <a:rPr lang="en-US" sz="4000" dirty="0"/>
              <a:t>       </a:t>
            </a:r>
            <a:r>
              <a:rPr lang="en-US" sz="4000" dirty="0" err="1"/>
              <a:t>esting</a:t>
            </a:r>
            <a:r>
              <a:rPr lang="en-US" sz="4000" dirty="0"/>
              <a:t> vulnerabilities automatically is challenging, because a balance must be found. These tests must be useful enough to find actual security holes in our clients setups. At the same time, they must not be so invasive to cause any harm. We embraced a form of </a:t>
            </a:r>
            <a:r>
              <a:rPr lang="en-US" sz="4000" i="1" dirty="0"/>
              <a:t>passive</a:t>
            </a:r>
            <a:r>
              <a:rPr lang="en-US" sz="4000" dirty="0"/>
              <a:t> testing to discover valuable information, where </a:t>
            </a:r>
            <a:r>
              <a:rPr lang="en-US" sz="4000" i="1" dirty="0"/>
              <a:t>active</a:t>
            </a:r>
            <a:r>
              <a:rPr lang="en-US" sz="4000" dirty="0"/>
              <a:t> testing might use that information to hack a database and corrupt the data.</a:t>
            </a:r>
            <a:endParaRPr lang="en-US" sz="3600" dirty="0"/>
          </a:p>
        </p:txBody>
      </p:sp>
      <p:sp>
        <p:nvSpPr>
          <p:cNvPr id="38" name="Rectangle 37"/>
          <p:cNvSpPr/>
          <p:nvPr/>
        </p:nvSpPr>
        <p:spPr>
          <a:xfrm>
            <a:off x="1309350" y="12332338"/>
            <a:ext cx="19696467" cy="5480023"/>
          </a:xfrm>
          <a:prstGeom prst="rect">
            <a:avLst/>
          </a:prstGeom>
        </p:spPr>
        <p:txBody>
          <a:bodyPr wrap="square">
            <a:noAutofit/>
          </a:bodyPr>
          <a:lstStyle/>
          <a:p>
            <a:r>
              <a:rPr lang="en-US" sz="3600" dirty="0"/>
              <a:t>     </a:t>
            </a:r>
            <a:r>
              <a:rPr lang="en-US" sz="3600" dirty="0" err="1"/>
              <a:t>ybersecurity</a:t>
            </a:r>
            <a:r>
              <a:rPr lang="en-US" sz="3600" dirty="0"/>
              <a:t> is incredible important, but can also be expensive. A third-party firm may be paid to test a business’s setup, which can take a long amount of time for a large amount of money. That price is often out of the reach of small businesses and non-profits. Pen-box is an affordable kit that can be self-navigated and provides an economical solution for testing. It also acts as an educational tool, showing businesses about potential attack vectors. Website vulnerabilities, man-in-the-middle attacks, physical security, and phishing can all be tested for and diagnosed with this tool. Included step-by-step procedures allow companies to quickly find and fix vulnerabilities autonomously, in some cases. The hardware and methodologies incorporated serve as building blocks for organizations to continue learning and adapting to the ever-changing threats in cybersecurity. By using Pen-box, businesses will increase their own security and confidence in its setup.</a:t>
            </a:r>
            <a:endParaRPr lang="en-US" sz="1200" b="1" dirty="0"/>
          </a:p>
        </p:txBody>
      </p:sp>
      <p:sp>
        <p:nvSpPr>
          <p:cNvPr id="39" name="Rectangle 38"/>
          <p:cNvSpPr/>
          <p:nvPr/>
        </p:nvSpPr>
        <p:spPr>
          <a:xfrm>
            <a:off x="1544382" y="7367804"/>
            <a:ext cx="19986053" cy="3902057"/>
          </a:xfrm>
          <a:prstGeom prst="rect">
            <a:avLst/>
          </a:prstGeom>
        </p:spPr>
        <p:txBody>
          <a:bodyPr wrap="square">
            <a:noAutofit/>
          </a:bodyPr>
          <a:lstStyle/>
          <a:p>
            <a:r>
              <a:rPr lang="en-US" sz="4800" dirty="0"/>
              <a:t>    </a:t>
            </a:r>
            <a:r>
              <a:rPr lang="en-US" sz="4800" dirty="0" err="1"/>
              <a:t>illions</a:t>
            </a:r>
            <a:r>
              <a:rPr lang="en-US" sz="4800" dirty="0"/>
              <a:t> of dollars in man-hours, information, and money are lost every year due to lacking organizational security. The Pen-box addresses problems small business and nonprofits face in cybersecurity. Consisting of a suite of penetration testing tools and procedures, it provides a cheap, non-invasive, and easy-to-use solution that allows smaller organizations to safeguard their critical data and infrastructure.</a:t>
            </a:r>
          </a:p>
        </p:txBody>
      </p:sp>
      <p:sp>
        <p:nvSpPr>
          <p:cNvPr id="43" name="Rectangle 42"/>
          <p:cNvSpPr/>
          <p:nvPr/>
        </p:nvSpPr>
        <p:spPr>
          <a:xfrm>
            <a:off x="23153914" y="15346016"/>
            <a:ext cx="19385564" cy="4728649"/>
          </a:xfrm>
          <a:prstGeom prst="rect">
            <a:avLst/>
          </a:prstGeom>
        </p:spPr>
        <p:txBody>
          <a:bodyPr wrap="square">
            <a:noAutofit/>
          </a:bodyPr>
          <a:lstStyle/>
          <a:p>
            <a:r>
              <a:rPr lang="en-US" sz="4400" dirty="0"/>
              <a:t>We successfully achieved our goal of producing a working prototype of the </a:t>
            </a:r>
            <a:r>
              <a:rPr lang="en-US" sz="4400" dirty="0" err="1"/>
              <a:t>PenBox</a:t>
            </a:r>
            <a:r>
              <a:rPr lang="en-US" sz="4400" dirty="0"/>
              <a:t>. All tools included have been fully tested to meet the standards and goals set out by out documentation. This prototype was also used in a live environment; to test the </a:t>
            </a:r>
            <a:r>
              <a:rPr lang="en-US" sz="4400" b="1" i="1" dirty="0"/>
              <a:t>Laramie Soup Kitchen</a:t>
            </a:r>
            <a:r>
              <a:rPr lang="en-US" sz="4400" dirty="0"/>
              <a:t>, for vulnerabilities. They were then notified of all occurrences we found, with suggestions on how to fix and generally improve their overall security setup, protecting against the specific attack vectors unique to their line of work. </a:t>
            </a:r>
          </a:p>
          <a:p>
            <a:endParaRPr lang="en-US" sz="4400" dirty="0"/>
          </a:p>
        </p:txBody>
      </p:sp>
      <p:pic>
        <p:nvPicPr>
          <p:cNvPr id="7" name="Picture 6"/>
          <p:cNvPicPr>
            <a:picLocks noChangeAspect="1"/>
          </p:cNvPicPr>
          <p:nvPr/>
        </p:nvPicPr>
        <p:blipFill>
          <a:blip r:embed="rId4"/>
          <a:stretch>
            <a:fillRect/>
          </a:stretch>
        </p:blipFill>
        <p:spPr>
          <a:xfrm>
            <a:off x="257175" y="27318505"/>
            <a:ext cx="11687175" cy="5414642"/>
          </a:xfrm>
          <a:prstGeom prst="rect">
            <a:avLst/>
          </a:prstGeom>
        </p:spPr>
      </p:pic>
      <p:sp>
        <p:nvSpPr>
          <p:cNvPr id="56" name="Rectangle 55"/>
          <p:cNvSpPr/>
          <p:nvPr/>
        </p:nvSpPr>
        <p:spPr>
          <a:xfrm>
            <a:off x="707810" y="11014543"/>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86784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Summary &amp; Major Tasks</a:t>
            </a:r>
          </a:p>
        </p:txBody>
      </p:sp>
      <p:sp>
        <p:nvSpPr>
          <p:cNvPr id="58" name="Rectangle 57"/>
          <p:cNvSpPr/>
          <p:nvPr/>
        </p:nvSpPr>
        <p:spPr>
          <a:xfrm>
            <a:off x="687088" y="19170207"/>
            <a:ext cx="20481843" cy="8344674"/>
          </a:xfrm>
          <a:prstGeom prst="rect">
            <a:avLst/>
          </a:prstGeom>
        </p:spPr>
        <p:txBody>
          <a:bodyPr wrap="square">
            <a:noAutofit/>
          </a:bodyPr>
          <a:lstStyle/>
          <a:p>
            <a:pPr marL="571500" indent="-571500">
              <a:buFont typeface="Arial" panose="020B0604020202020204" pitchFamily="34" charset="0"/>
              <a:buChar char="•"/>
            </a:pPr>
            <a:r>
              <a:rPr lang="en-US" sz="4200" dirty="0"/>
              <a:t>Planning – identify goals and setup up timely objectives for every member of the team.</a:t>
            </a:r>
          </a:p>
          <a:p>
            <a:pPr marL="571500" indent="-571500">
              <a:buFont typeface="Arial" panose="020B0604020202020204" pitchFamily="34" charset="0"/>
              <a:buChar char="•"/>
            </a:pPr>
            <a:r>
              <a:rPr lang="en-US" sz="4200" dirty="0"/>
              <a:t>Build the box</a:t>
            </a:r>
          </a:p>
          <a:p>
            <a:pPr marL="2766060" lvl="1" indent="-571500">
              <a:buFont typeface="Arial" panose="020B0604020202020204" pitchFamily="34" charset="0"/>
              <a:buChar char="•"/>
            </a:pPr>
            <a:r>
              <a:rPr lang="en-US" sz="3600" dirty="0"/>
              <a:t>Get hardware necessary</a:t>
            </a:r>
          </a:p>
          <a:p>
            <a:pPr marL="2766060" lvl="1" indent="-571500">
              <a:buFont typeface="Arial" panose="020B0604020202020204" pitchFamily="34" charset="0"/>
              <a:buChar char="•"/>
            </a:pPr>
            <a:r>
              <a:rPr lang="en-US" sz="3600" dirty="0"/>
              <a:t>Get the actual box</a:t>
            </a:r>
          </a:p>
          <a:p>
            <a:pPr marL="571500" indent="-571500">
              <a:buFont typeface="Arial" panose="020B0604020202020204" pitchFamily="34" charset="0"/>
              <a:buChar char="•"/>
            </a:pPr>
            <a:r>
              <a:rPr lang="en-US" sz="3600" dirty="0"/>
              <a:t>Build out the tools</a:t>
            </a:r>
          </a:p>
          <a:p>
            <a:pPr marL="2766060" lvl="1" indent="-571500">
              <a:buFont typeface="Arial" panose="020B0604020202020204" pitchFamily="34" charset="0"/>
              <a:buChar char="•"/>
            </a:pPr>
            <a:r>
              <a:rPr lang="en-US" sz="3600" dirty="0"/>
              <a:t>Each area of testing needed to have scripts and tools built in order to integrate all the working pieces.</a:t>
            </a:r>
          </a:p>
          <a:p>
            <a:pPr marL="2766060" lvl="1" indent="-571500">
              <a:buFont typeface="Arial" panose="020B0604020202020204" pitchFamily="34" charset="0"/>
              <a:buChar char="•"/>
            </a:pPr>
            <a:r>
              <a:rPr lang="en-US" sz="3600" dirty="0"/>
              <a:t>The scripts may run for a short time, or for many hours in order to find possible entry points into the organization’s security.</a:t>
            </a:r>
          </a:p>
          <a:p>
            <a:pPr marL="2766060" lvl="1" indent="-571500">
              <a:buFont typeface="Arial" panose="020B0604020202020204" pitchFamily="34" charset="0"/>
              <a:buChar char="•"/>
            </a:pPr>
            <a:r>
              <a:rPr lang="en-US" sz="3600" dirty="0"/>
              <a:t>Those scripts run tests, analyze the results, and send them to our secure server.</a:t>
            </a:r>
          </a:p>
          <a:p>
            <a:pPr marL="2766060" lvl="1" indent="-571500">
              <a:buFont typeface="Arial" panose="020B0604020202020204" pitchFamily="34" charset="0"/>
              <a:buChar char="•"/>
            </a:pPr>
            <a:r>
              <a:rPr lang="en-US" sz="3600" dirty="0"/>
              <a:t>A web application was built to securely gather and store results from our tests, so no on premise staff are required for testing.</a:t>
            </a:r>
          </a:p>
        </p:txBody>
      </p:sp>
      <p:sp>
        <p:nvSpPr>
          <p:cNvPr id="61" name="Rectangle 60"/>
          <p:cNvSpPr/>
          <p:nvPr/>
        </p:nvSpPr>
        <p:spPr>
          <a:xfrm>
            <a:off x="22472951" y="39801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Limitations &amp; Challenges</a:t>
            </a:r>
          </a:p>
        </p:txBody>
      </p:sp>
      <p:sp>
        <p:nvSpPr>
          <p:cNvPr id="64" name="Rectangle 63"/>
          <p:cNvSpPr/>
          <p:nvPr/>
        </p:nvSpPr>
        <p:spPr>
          <a:xfrm>
            <a:off x="22602394" y="14048285"/>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Results</a:t>
            </a:r>
          </a:p>
        </p:txBody>
      </p:sp>
      <p:sp>
        <p:nvSpPr>
          <p:cNvPr id="65" name="Rectangle 64"/>
          <p:cNvSpPr/>
          <p:nvPr/>
        </p:nvSpPr>
        <p:spPr>
          <a:xfrm>
            <a:off x="22602394" y="202119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Conclusions &amp; Future Work</a:t>
            </a:r>
          </a:p>
        </p:txBody>
      </p:sp>
      <p:pic>
        <p:nvPicPr>
          <p:cNvPr id="9" name="Picture 8"/>
          <p:cNvPicPr>
            <a:picLocks noChangeAspect="1"/>
          </p:cNvPicPr>
          <p:nvPr/>
        </p:nvPicPr>
        <p:blipFill>
          <a:blip r:embed="rId5"/>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6"/>
          <a:stretch>
            <a:fillRect/>
          </a:stretch>
        </p:blipFill>
        <p:spPr>
          <a:xfrm>
            <a:off x="41338335" y="31214758"/>
            <a:ext cx="1605870" cy="1605870"/>
          </a:xfrm>
          <a:prstGeom prst="rect">
            <a:avLst/>
          </a:prstGeom>
        </p:spPr>
      </p:pic>
      <p:sp>
        <p:nvSpPr>
          <p:cNvPr id="66" name="Rectangle 65"/>
          <p:cNvSpPr/>
          <p:nvPr/>
        </p:nvSpPr>
        <p:spPr>
          <a:xfrm>
            <a:off x="22428057" y="987580"/>
            <a:ext cx="2019138" cy="1862048"/>
          </a:xfrm>
          <a:prstGeom prst="rect">
            <a:avLst/>
          </a:prstGeom>
        </p:spPr>
        <p:txBody>
          <a:bodyPr wrap="square">
            <a:spAutoFit/>
          </a:bodyPr>
          <a:lstStyle/>
          <a:p>
            <a:r>
              <a:rPr lang="en-US" sz="11500" b="1" dirty="0">
                <a:solidFill>
                  <a:srgbClr val="F3A020"/>
                </a:solidFill>
              </a:rPr>
              <a:t>T</a:t>
            </a:r>
            <a:endParaRPr lang="en-US" sz="13800" dirty="0">
              <a:solidFill>
                <a:srgbClr val="F3A020"/>
              </a:solidFill>
            </a:endParaRPr>
          </a:p>
        </p:txBody>
      </p:sp>
      <p:sp>
        <p:nvSpPr>
          <p:cNvPr id="68" name="Rectangle 67"/>
          <p:cNvSpPr/>
          <p:nvPr/>
        </p:nvSpPr>
        <p:spPr>
          <a:xfrm>
            <a:off x="707810" y="6618948"/>
            <a:ext cx="2019138" cy="1862048"/>
          </a:xfrm>
          <a:prstGeom prst="rect">
            <a:avLst/>
          </a:prstGeom>
        </p:spPr>
        <p:txBody>
          <a:bodyPr wrap="square">
            <a:spAutoFit/>
          </a:bodyPr>
          <a:lstStyle/>
          <a:p>
            <a:r>
              <a:rPr lang="en-US" sz="11500" b="1" dirty="0">
                <a:solidFill>
                  <a:srgbClr val="F3A020"/>
                </a:solidFill>
              </a:rPr>
              <a:t>M</a:t>
            </a:r>
            <a:endParaRPr lang="en-US" sz="13800" dirty="0">
              <a:solidFill>
                <a:srgbClr val="F3A020"/>
              </a:solidFill>
            </a:endParaRPr>
          </a:p>
        </p:txBody>
      </p:sp>
      <p:sp>
        <p:nvSpPr>
          <p:cNvPr id="69" name="Rectangle 68"/>
          <p:cNvSpPr/>
          <p:nvPr/>
        </p:nvSpPr>
        <p:spPr>
          <a:xfrm>
            <a:off x="33117618" y="31268370"/>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7"/>
          <a:stretch>
            <a:fillRect/>
          </a:stretch>
        </p:blipFill>
        <p:spPr>
          <a:xfrm>
            <a:off x="29359105" y="31210204"/>
            <a:ext cx="1816774" cy="1588488"/>
          </a:xfrm>
          <a:prstGeom prst="rect">
            <a:avLst/>
          </a:prstGeom>
        </p:spPr>
      </p:pic>
      <p:sp>
        <p:nvSpPr>
          <p:cNvPr id="45" name="Rectangle 44">
            <a:extLst>
              <a:ext uri="{FF2B5EF4-FFF2-40B4-BE49-F238E27FC236}">
                <a16:creationId xmlns:a16="http://schemas.microsoft.com/office/drawing/2014/main" id="{E955ED6C-4067-4724-94DB-5FD9829A011D}"/>
              </a:ext>
            </a:extLst>
          </p:cNvPr>
          <p:cNvSpPr/>
          <p:nvPr/>
        </p:nvSpPr>
        <p:spPr>
          <a:xfrm>
            <a:off x="22515607" y="4562620"/>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Deliverables</a:t>
            </a:r>
          </a:p>
        </p:txBody>
      </p:sp>
      <p:sp>
        <p:nvSpPr>
          <p:cNvPr id="4" name="TextBox 3"/>
          <p:cNvSpPr txBox="1"/>
          <p:nvPr/>
        </p:nvSpPr>
        <p:spPr>
          <a:xfrm>
            <a:off x="22625351" y="6308767"/>
            <a:ext cx="20318854" cy="6186309"/>
          </a:xfrm>
          <a:prstGeom prst="rect">
            <a:avLst/>
          </a:prstGeom>
          <a:noFill/>
        </p:spPr>
        <p:txBody>
          <a:bodyPr wrap="square" rtlCol="0">
            <a:spAutoFit/>
          </a:bodyPr>
          <a:lstStyle/>
          <a:p>
            <a:r>
              <a:rPr lang="en-US" sz="4400" dirty="0"/>
              <a:t> - A plastic box, which contains these testing tools:</a:t>
            </a:r>
          </a:p>
          <a:p>
            <a:r>
              <a:rPr lang="en-US" sz="4400" dirty="0"/>
              <a:t>	- Turtle – with scripts</a:t>
            </a:r>
          </a:p>
          <a:p>
            <a:r>
              <a:rPr lang="en-US" sz="4400" dirty="0"/>
              <a:t>	- Pineapple – with scripts</a:t>
            </a:r>
          </a:p>
          <a:p>
            <a:r>
              <a:rPr lang="en-US" sz="4400" dirty="0"/>
              <a:t>	- Things and stuff – with pie</a:t>
            </a:r>
          </a:p>
          <a:p>
            <a:r>
              <a:rPr lang="en-US" sz="4400" dirty="0"/>
              <a:t>	- USB with:</a:t>
            </a:r>
          </a:p>
          <a:p>
            <a:r>
              <a:rPr lang="en-US" sz="4400" dirty="0"/>
              <a:t>		- Comprehensive instructions and documentation.</a:t>
            </a:r>
          </a:p>
          <a:p>
            <a:r>
              <a:rPr lang="en-US" sz="4400" dirty="0"/>
              <a:t>		- Virtual machine containing scripts for website vulnerability testing. 			This contains additional tools if businesses become motivated to 			educate themselves on more testing techniques.  </a:t>
            </a:r>
          </a:p>
        </p:txBody>
      </p:sp>
      <p:sp>
        <p:nvSpPr>
          <p:cNvPr id="5" name="TextBox 4"/>
          <p:cNvSpPr txBox="1"/>
          <p:nvPr/>
        </p:nvSpPr>
        <p:spPr>
          <a:xfrm>
            <a:off x="23153914" y="21945600"/>
            <a:ext cx="20029478" cy="3785652"/>
          </a:xfrm>
          <a:prstGeom prst="rect">
            <a:avLst/>
          </a:prstGeom>
          <a:noFill/>
        </p:spPr>
        <p:txBody>
          <a:bodyPr wrap="square" rtlCol="0">
            <a:spAutoFit/>
          </a:bodyPr>
          <a:lstStyle/>
          <a:p>
            <a:r>
              <a:rPr lang="en-US" sz="4800" dirty="0"/>
              <a:t>We successfully achieved our goals for this project, and we able to produce a viable product that has already been used in a production environment. Because this project’s niche is contained wholly in Wyoming, the market is generally open and </a:t>
            </a:r>
            <a:r>
              <a:rPr lang="en-US" sz="4800" b="1" i="1" dirty="0"/>
              <a:t>RIPE </a:t>
            </a:r>
            <a:r>
              <a:rPr lang="en-US" sz="4800" dirty="0"/>
              <a:t>for </a:t>
            </a:r>
            <a:r>
              <a:rPr lang="en-US" sz="4800" i="1" dirty="0"/>
              <a:t>disruption</a:t>
            </a:r>
            <a:r>
              <a:rPr lang="en-US" sz="4800" dirty="0"/>
              <a:t> to collectively build the synergies of our spirits, therefore completing the next part of our plan for world domination. </a:t>
            </a:r>
          </a:p>
        </p:txBody>
      </p:sp>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2981</TotalTime>
  <Words>689</Words>
  <Application>Microsoft Macintosh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 Book</vt:lpstr>
      <vt:lpstr>Calibri</vt:lpstr>
      <vt:lpstr>Garamond</vt:lpstr>
      <vt:lpstr>Office Theme</vt:lpstr>
      <vt:lpstr>PowerPoint Presentation</vt:lpstr>
    </vt:vector>
  </TitlesOfParts>
  <Company>Erebus Labs</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Anson Lichtfuss</cp:lastModifiedBy>
  <cp:revision>157</cp:revision>
  <dcterms:created xsi:type="dcterms:W3CDTF">2014-09-24T21:48:38Z</dcterms:created>
  <dcterms:modified xsi:type="dcterms:W3CDTF">2018-04-11T00:08:19Z</dcterms:modified>
</cp:coreProperties>
</file>

<file path=docProps/thumbnail.jpeg>
</file>